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480" r:id="rId3"/>
    <p:sldId id="450" r:id="rId4"/>
    <p:sldId id="357" r:id="rId5"/>
    <p:sldId id="451" r:id="rId6"/>
    <p:sldId id="452" r:id="rId7"/>
    <p:sldId id="360" r:id="rId8"/>
    <p:sldId id="459" r:id="rId9"/>
    <p:sldId id="460" r:id="rId10"/>
    <p:sldId id="461" r:id="rId11"/>
    <p:sldId id="467" r:id="rId12"/>
    <p:sldId id="462" r:id="rId13"/>
    <p:sldId id="463" r:id="rId14"/>
    <p:sldId id="464" r:id="rId15"/>
    <p:sldId id="465" r:id="rId16"/>
    <p:sldId id="466" r:id="rId17"/>
    <p:sldId id="326" r:id="rId18"/>
    <p:sldId id="330" r:id="rId19"/>
    <p:sldId id="331" r:id="rId20"/>
    <p:sldId id="332" r:id="rId21"/>
    <p:sldId id="333" r:id="rId22"/>
    <p:sldId id="334" r:id="rId23"/>
    <p:sldId id="535" r:id="rId24"/>
    <p:sldId id="536" r:id="rId25"/>
    <p:sldId id="538" r:id="rId26"/>
    <p:sldId id="537" r:id="rId27"/>
    <p:sldId id="539" r:id="rId28"/>
    <p:sldId id="476" r:id="rId29"/>
    <p:sldId id="469" r:id="rId30"/>
    <p:sldId id="540" r:id="rId31"/>
    <p:sldId id="470" r:id="rId32"/>
    <p:sldId id="487" r:id="rId33"/>
    <p:sldId id="398" r:id="rId34"/>
    <p:sldId id="391" r:id="rId35"/>
    <p:sldId id="392" r:id="rId36"/>
    <p:sldId id="370" r:id="rId37"/>
    <p:sldId id="529" r:id="rId38"/>
    <p:sldId id="371" r:id="rId39"/>
    <p:sldId id="524" r:id="rId40"/>
    <p:sldId id="525" r:id="rId41"/>
    <p:sldId id="472" r:id="rId42"/>
    <p:sldId id="473" r:id="rId43"/>
    <p:sldId id="482" r:id="rId44"/>
    <p:sldId id="410" r:id="rId45"/>
    <p:sldId id="415" r:id="rId46"/>
    <p:sldId id="416" r:id="rId47"/>
    <p:sldId id="419" r:id="rId48"/>
    <p:sldId id="421" r:id="rId49"/>
    <p:sldId id="527" r:id="rId50"/>
    <p:sldId id="528" r:id="rId51"/>
    <p:sldId id="507" r:id="rId52"/>
    <p:sldId id="426" r:id="rId53"/>
    <p:sldId id="427" r:id="rId54"/>
    <p:sldId id="430" r:id="rId55"/>
    <p:sldId id="431" r:id="rId56"/>
    <p:sldId id="435" r:id="rId57"/>
    <p:sldId id="436" r:id="rId58"/>
    <p:sldId id="441" r:id="rId59"/>
    <p:sldId id="515" r:id="rId60"/>
    <p:sldId id="523" r:id="rId61"/>
    <p:sldId id="516" r:id="rId62"/>
    <p:sldId id="440" r:id="rId63"/>
    <p:sldId id="500" r:id="rId64"/>
    <p:sldId id="501" r:id="rId65"/>
    <p:sldId id="486" r:id="rId66"/>
    <p:sldId id="484" r:id="rId67"/>
    <p:sldId id="485" r:id="rId68"/>
    <p:sldId id="490" r:id="rId69"/>
    <p:sldId id="492" r:id="rId70"/>
    <p:sldId id="494" r:id="rId71"/>
    <p:sldId id="502" r:id="rId72"/>
    <p:sldId id="503" r:id="rId73"/>
    <p:sldId id="521" r:id="rId74"/>
    <p:sldId id="522" r:id="rId75"/>
    <p:sldId id="530" r:id="rId76"/>
    <p:sldId id="531" r:id="rId77"/>
    <p:sldId id="532" r:id="rId78"/>
    <p:sldId id="533" r:id="rId79"/>
    <p:sldId id="53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/>
    <p:restoredTop sz="91445"/>
  </p:normalViewPr>
  <p:slideViewPr>
    <p:cSldViewPr snapToGrid="0" snapToObjects="1">
      <p:cViewPr>
        <p:scale>
          <a:sx n="68" d="100"/>
          <a:sy n="68" d="100"/>
        </p:scale>
        <p:origin x="118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63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7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urich-workshop-2018.herokuapp.com/demo/" TargetMode="External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pee.hse.ru/en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683-017-9527-2)" TargetMode="External"/><Relationship Id="rId4" Type="http://schemas.openxmlformats.org/officeDocument/2006/relationships/hyperlink" Target="https://nodegame.org/" TargetMode="External"/><Relationship Id="rId5" Type="http://schemas.openxmlformats.org/officeDocument/2006/relationships/hyperlink" Target="https://www.sophielabs.com/" TargetMode="External"/><Relationship Id="rId6" Type="http://schemas.openxmlformats.org/officeDocument/2006/relationships/hyperlink" Target="https://gorilla.sc/" TargetMode="External"/><Relationship Id="rId7" Type="http://schemas.openxmlformats.org/officeDocument/2006/relationships/hyperlink" Target="http://breadboard.yale.edu/" TargetMode="External"/><Relationship Id="rId8" Type="http://schemas.openxmlformats.org/officeDocument/2006/relationships/hyperlink" Target="http://www.otre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oness-lab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forum/otree" TargetMode="External"/><Relationship Id="rId4" Type="http://schemas.openxmlformats.org/officeDocument/2006/relationships/hyperlink" Target="http://otree.readthedocs.org/" TargetMode="External"/><Relationship Id="rId5" Type="http://schemas.openxmlformats.org/officeDocument/2006/relationships/hyperlink" Target="https://otreehub.com/ap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gerdudler.github.io/git-guide/" TargetMode="Externa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treehub.co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tbootstrap.com/" TargetMode="Externa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gotiations-otree.herokuapp.com)/" TargetMode="External"/><Relationship Id="rId4" Type="http://schemas.openxmlformats.org/officeDocument/2006/relationships/hyperlink" Target="https://mini-ebay-otree.herokuapp.com/)" TargetMode="External"/><Relationship Id="rId5" Type="http://schemas.openxmlformats.org/officeDocument/2006/relationships/hyperlink" Target="https://information-cascade-otree.herokuapp.com/)" TargetMode="External"/><Relationship Id="rId6" Type="http://schemas.openxmlformats.org/officeDocument/2006/relationships/hyperlink" Target="https://morning-citadel-36858.herokuapp.com/demo/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uble-auction.herokuapp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otree-manager.com/" TargetMode="External"/><Relationship Id="rId4" Type="http://schemas.openxmlformats.org/officeDocument/2006/relationships/hyperlink" Target="http://docs.otree-manager.com/" TargetMode="External"/><Relationship Id="rId5" Type="http://schemas.openxmlformats.org/officeDocument/2006/relationships/hyperlink" Target="https://github.com/chkgk/otree_manager" TargetMode="External"/><Relationship Id="rId6" Type="http://schemas.openxmlformats.org/officeDocument/2006/relationships/hyperlink" Target="https://otree-virtual-machine-manager.readthedoc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treehub.com)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kovski/svo" TargetMode="External"/><Relationship Id="rId3" Type="http://schemas.openxmlformats.org/officeDocument/2006/relationships/hyperlink" Target="https://svomeasure.herokuapp.com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January 30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9945" y="642938"/>
            <a:ext cx="54617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Higher School of Economics, Moscow</a:t>
            </a:r>
            <a:endParaRPr lang="en-US" sz="25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indicate this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"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ordinary" html files which get the info from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pass them further to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7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858838" algn="l"/>
            <a:r>
              <a:rPr lang="en-US" sz="3000" dirty="0" smtClean="0"/>
              <a:t>About, Demo and plans for today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5950"/>
            <a:ext cx="6191250" cy="470534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Post-doc </a:t>
            </a:r>
            <a:r>
              <a:rPr lang="en-US" dirty="0"/>
              <a:t>in International Laboratory for Experimental and </a:t>
            </a:r>
            <a:r>
              <a:rPr lang="en-US" dirty="0" err="1"/>
              <a:t>Behavioural</a:t>
            </a:r>
            <a:r>
              <a:rPr lang="en-US" dirty="0"/>
              <a:t> Economics (</a:t>
            </a:r>
            <a:r>
              <a:rPr lang="en-US" dirty="0">
                <a:hlinkClick r:id="rId2"/>
              </a:rPr>
              <a:t>https://epee.hse.ru/en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chair of Heike </a:t>
            </a:r>
            <a:r>
              <a:rPr lang="en-US" dirty="0" err="1" smtClean="0"/>
              <a:t>Hennig</a:t>
            </a:r>
            <a:r>
              <a:rPr lang="en-US" dirty="0" smtClean="0"/>
              <a:t>-Schmidt)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://zurich-workshop-2018.herokuapp.com/demo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!! </a:t>
            </a:r>
            <a:r>
              <a:rPr lang="en-US" dirty="0" smtClean="0"/>
              <a:t>Get familiar with oTree Admin</a:t>
            </a:r>
          </a:p>
          <a:p>
            <a:endParaRPr lang="en-US" dirty="0"/>
          </a:p>
          <a:p>
            <a:r>
              <a:rPr lang="en-US" dirty="0" smtClean="0"/>
              <a:t>Public good game with two treatments and interaction:</a:t>
            </a:r>
          </a:p>
          <a:p>
            <a:pPr lvl="1"/>
            <a:r>
              <a:rPr lang="en-US" dirty="0" smtClean="0"/>
              <a:t>Heterogeneous endowments</a:t>
            </a:r>
          </a:p>
          <a:p>
            <a:pPr lvl="1"/>
            <a:r>
              <a:rPr lang="en-US" dirty="0" smtClean="0"/>
              <a:t>Gender information about co-members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66" y="0"/>
            <a:ext cx="4806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relational databases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61489"/>
            <a:ext cx="10652760" cy="2210323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5257800"/>
            <a:ext cx="10515600" cy="91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we can split the data sheet into two tables (Persons, Houses) and the information stops being redundant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relational databases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257800"/>
            <a:ext cx="10515600" cy="919162"/>
          </a:xfrm>
        </p:spPr>
        <p:txBody>
          <a:bodyPr/>
          <a:lstStyle/>
          <a:p>
            <a:r>
              <a:rPr lang="en-US" dirty="0" smtClean="0"/>
              <a:t>we can split the data sheet into two tables (Persons, Houses) and the information stops being redundant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962150"/>
            <a:ext cx="6946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Database structure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8032" y="2113005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76270" y="5033318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23935" y="3517556"/>
            <a:ext cx="2100649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59794" y="2162432"/>
            <a:ext cx="2100649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Participant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9794" y="5058033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Group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 flipV="1">
            <a:off x="7241059" y="2551670"/>
            <a:ext cx="1618735" cy="95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6" idx="0"/>
          </p:cNvCxnSpPr>
          <p:nvPr/>
        </p:nvCxnSpPr>
        <p:spPr>
          <a:xfrm>
            <a:off x="9910119" y="2940908"/>
            <a:ext cx="16476" cy="2092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6" idx="1"/>
          </p:cNvCxnSpPr>
          <p:nvPr/>
        </p:nvCxnSpPr>
        <p:spPr>
          <a:xfrm flipV="1">
            <a:off x="3340443" y="5422556"/>
            <a:ext cx="5535827" cy="2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02475" y="2907957"/>
            <a:ext cx="16476" cy="2092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385751" y="4291914"/>
            <a:ext cx="1734065" cy="774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>
            <a:off x="3336324" y="2879124"/>
            <a:ext cx="5511114" cy="2347784"/>
          </a:xfrm>
          <a:prstGeom prst="curvedConnector3">
            <a:avLst>
              <a:gd name="adj1" fmla="val 197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8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relational databases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954779"/>
            <a:ext cx="10515600" cy="2222183"/>
          </a:xfrm>
        </p:spPr>
        <p:txBody>
          <a:bodyPr/>
          <a:lstStyle/>
          <a:p>
            <a:r>
              <a:rPr lang="en-US" dirty="0" smtClean="0"/>
              <a:t>class definition: structure of the data:</a:t>
            </a:r>
          </a:p>
          <a:p>
            <a:r>
              <a:rPr lang="en-US" dirty="0" smtClean="0"/>
              <a:t>class instance: the specific ‘record’ of the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'self' refers to the </a:t>
            </a:r>
            <a:r>
              <a:rPr lang="en-US" dirty="0" err="1" smtClean="0"/>
              <a:t>attribues</a:t>
            </a:r>
            <a:r>
              <a:rPr lang="en-US" dirty="0" smtClean="0"/>
              <a:t>/methods of the same 'row'==instance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61489"/>
            <a:ext cx="10652760" cy="22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49" y="1825625"/>
            <a:ext cx="11701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otree.models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import Session, Participant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Intro(Page):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cursession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Session.objects.get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self.session.pk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participants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cursession.participant_set.all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participants: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print(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p.code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# Results in the same output as:</a:t>
            </a:r>
            <a:br>
              <a:rPr lang="en-US" sz="2000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self.session.get_participants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print(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p.code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2349" y="5417918"/>
            <a:ext cx="104152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8888C6"/>
                </a:solidFill>
              </a:rPr>
              <a:t>print</a:t>
            </a:r>
            <a:r>
              <a:rPr lang="en-US" sz="3000" dirty="0"/>
              <a:t>(</a:t>
            </a:r>
            <a:r>
              <a:rPr lang="en-US" sz="3000" dirty="0" err="1"/>
              <a:t>Player.objects.filter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AA4926"/>
                </a:solidFill>
              </a:rPr>
              <a:t>id_in_group__</a:t>
            </a:r>
            <a:r>
              <a:rPr lang="en-US" sz="3000" dirty="0" err="1">
                <a:solidFill>
                  <a:srgbClr val="AA4926"/>
                </a:solidFill>
              </a:rPr>
              <a:t>gt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6897BB"/>
                </a:solidFill>
              </a:rPr>
              <a:t>1</a:t>
            </a:r>
            <a:r>
              <a:rPr lang="en-US" sz="3000" dirty="0"/>
              <a:t>).values(</a:t>
            </a:r>
            <a:r>
              <a:rPr lang="en-US" sz="3000" dirty="0">
                <a:solidFill>
                  <a:srgbClr val="6A8759"/>
                </a:solidFill>
              </a:rPr>
              <a:t>'</a:t>
            </a:r>
            <a:r>
              <a:rPr lang="en-US" sz="3000" dirty="0" err="1">
                <a:solidFill>
                  <a:srgbClr val="6A8759"/>
                </a:solidFill>
              </a:rPr>
              <a:t>pk</a:t>
            </a:r>
            <a:r>
              <a:rPr lang="en-US" sz="3000" dirty="0">
                <a:solidFill>
                  <a:srgbClr val="6A8759"/>
                </a:solidFill>
              </a:rPr>
              <a:t>'</a:t>
            </a:r>
            <a:r>
              <a:rPr lang="en-US" sz="3000" dirty="0"/>
              <a:t>).query)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2347" y="5988733"/>
            <a:ext cx="1151134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SELECT "</a:t>
            </a:r>
            <a:r>
              <a:rPr lang="en-US" sz="2500" dirty="0" err="1"/>
              <a:t>chat_player"."id</a:t>
            </a:r>
            <a:r>
              <a:rPr lang="en-US" sz="2500" dirty="0"/>
              <a:t>" FROM "</a:t>
            </a:r>
            <a:r>
              <a:rPr lang="en-US" sz="2500" dirty="0" err="1"/>
              <a:t>chat_player</a:t>
            </a:r>
            <a:r>
              <a:rPr lang="en-US" sz="2500" dirty="0"/>
              <a:t>" WHERE "chat_player"."</a:t>
            </a:r>
            <a:r>
              <a:rPr lang="en-US" sz="2500" dirty="0" err="1"/>
              <a:t>id_in_group</a:t>
            </a:r>
            <a:r>
              <a:rPr lang="en-US" sz="2500" dirty="0"/>
              <a:t>" &gt; 1</a:t>
            </a:r>
          </a:p>
        </p:txBody>
      </p:sp>
    </p:spTree>
    <p:extLst>
      <p:ext uri="{BB962C8B-B14F-4D97-AF65-F5344CB8AC3E}">
        <p14:creationId xmlns:p14="http://schemas.microsoft.com/office/powerpoint/2010/main" val="14295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  <a:ea typeface="Courier" charset="0"/>
                <a:cs typeface="Courier" charset="0"/>
              </a:rPr>
              <a:t>Anatomy of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0157" cy="4428218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game parameters that stay the same for all players</a:t>
            </a:r>
          </a:p>
          <a:p>
            <a:pPr fontAlgn="base">
              <a:lnSpc>
                <a:spcPct val="150000"/>
              </a:lnSpc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parameters that stay the same for all participants in 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data/parameters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that stay the same for all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members of one group in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specific round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Player: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data/parameters that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are unique for each player in a specific round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2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4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oTree: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Lioness 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://lioness-lab.org/</a:t>
            </a:r>
            <a:r>
              <a:rPr lang="en-US" sz="2400" dirty="0"/>
              <a:t> </a:t>
            </a:r>
            <a:r>
              <a:rPr lang="en-US" sz="2400" dirty="0" smtClean="0"/>
              <a:t>- G34, gm15, (</a:t>
            </a:r>
            <a:r>
              <a:rPr lang="en-US" sz="2400" dirty="0" err="1" smtClean="0"/>
              <a:t>Gaechter</a:t>
            </a:r>
            <a:r>
              <a:rPr lang="en-US" sz="2400" dirty="0" smtClean="0"/>
              <a:t> et al. 'Conducting interactive experiments online' 2018 </a:t>
            </a:r>
            <a:r>
              <a:rPr lang="en-US" sz="2400" i="1" dirty="0" smtClean="0"/>
              <a:t>Experimental Economics</a:t>
            </a:r>
            <a:r>
              <a:rPr lang="en-US" sz="2400" dirty="0" smtClean="0">
                <a:hlinkClick r:id="rId3"/>
              </a:rPr>
              <a:t>)</a:t>
            </a:r>
            <a:endParaRPr lang="en-US" sz="2400" dirty="0" smtClean="0"/>
          </a:p>
          <a:p>
            <a:r>
              <a:rPr lang="en-US" sz="2400" dirty="0" err="1"/>
              <a:t>NodeGame</a:t>
            </a:r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nodegame.org </a:t>
            </a:r>
            <a:r>
              <a:rPr lang="en-US" sz="2400" dirty="0" smtClean="0"/>
              <a:t> (G8, gm27, </a:t>
            </a:r>
            <a:r>
              <a:rPr lang="en-US" sz="2400" dirty="0" smtClean="0">
                <a:hlinkClick r:id="rId4"/>
              </a:rPr>
              <a:t> </a:t>
            </a:r>
            <a:r>
              <a:rPr lang="en-US" sz="2400" dirty="0" smtClean="0"/>
              <a:t>47 </a:t>
            </a:r>
            <a:r>
              <a:rPr lang="en-US" sz="2400" dirty="0"/>
              <a:t>Stars, 6 Forks on GitHub</a:t>
            </a:r>
            <a:r>
              <a:rPr lang="en-US" sz="2400" dirty="0" smtClean="0"/>
              <a:t>)</a:t>
            </a:r>
            <a:endParaRPr lang="en-US" sz="2400" dirty="0" smtClean="0">
              <a:hlinkClick r:id="rId5"/>
            </a:endParaRPr>
          </a:p>
          <a:p>
            <a:r>
              <a:rPr lang="en-US" sz="2400" dirty="0" smtClean="0"/>
              <a:t>Gorilla </a:t>
            </a:r>
            <a:r>
              <a:rPr lang="en-US" sz="2400" dirty="0" smtClean="0">
                <a:hlinkClick r:id="rId6"/>
              </a:rPr>
              <a:t>gorilla.sc</a:t>
            </a:r>
            <a:r>
              <a:rPr lang="en-US" sz="2400" dirty="0" smtClean="0"/>
              <a:t>, proprietary, see paper in </a:t>
            </a:r>
            <a:r>
              <a:rPr lang="en-US" sz="2400" i="1" dirty="0" err="1" smtClean="0"/>
              <a:t>PsyArXiv</a:t>
            </a:r>
            <a:r>
              <a:rPr lang="en-US" sz="2400" i="1" dirty="0" smtClean="0"/>
              <a:t> </a:t>
            </a:r>
            <a:r>
              <a:rPr lang="en-US" sz="2400" dirty="0" smtClean="0"/>
              <a:t>2018</a:t>
            </a:r>
          </a:p>
          <a:p>
            <a:r>
              <a:rPr lang="en-US" sz="2400" dirty="0"/>
              <a:t>Sophie </a:t>
            </a:r>
            <a:r>
              <a:rPr lang="en-US" sz="2400" dirty="0">
                <a:hlinkClick r:id="rId5"/>
              </a:rPr>
              <a:t>https://www.sophielabs.com/</a:t>
            </a:r>
            <a:r>
              <a:rPr lang="ru-RU" sz="2400" dirty="0"/>
              <a:t>  </a:t>
            </a:r>
            <a:r>
              <a:rPr lang="ru-RU" sz="2400" dirty="0" smtClean="0"/>
              <a:t>(</a:t>
            </a:r>
            <a:r>
              <a:rPr lang="en-US" sz="2400" dirty="0" smtClean="0"/>
              <a:t>gm48, Last </a:t>
            </a:r>
            <a:r>
              <a:rPr lang="en-US" sz="2400" dirty="0"/>
              <a:t>release 2016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err="1" smtClean="0"/>
              <a:t>BreadBoard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7"/>
              </a:rPr>
              <a:t>http</a:t>
            </a:r>
            <a:r>
              <a:rPr lang="en-US" sz="2400" dirty="0">
                <a:hlinkClick r:id="rId7"/>
              </a:rPr>
              <a:t>://</a:t>
            </a:r>
            <a:r>
              <a:rPr lang="en-US" sz="2400" dirty="0" smtClean="0">
                <a:hlinkClick r:id="rId7"/>
              </a:rPr>
              <a:t>breadboard.yale.edu</a:t>
            </a:r>
            <a:r>
              <a:rPr lang="en-US" sz="2400" dirty="0"/>
              <a:t> - </a:t>
            </a:r>
            <a:r>
              <a:rPr lang="en-US" sz="2400" dirty="0" smtClean="0"/>
              <a:t>Proto stage network </a:t>
            </a:r>
            <a:r>
              <a:rPr lang="en-US" sz="2400" dirty="0"/>
              <a:t>project with </a:t>
            </a:r>
            <a:r>
              <a:rPr lang="en-US" sz="2400" dirty="0" smtClean="0"/>
              <a:t>Christakis (22 </a:t>
            </a:r>
            <a:r>
              <a:rPr lang="en-US" sz="2400" dirty="0"/>
              <a:t>Stars, </a:t>
            </a:r>
            <a:r>
              <a:rPr lang="en-US" sz="2400" dirty="0" smtClean="0"/>
              <a:t>7 </a:t>
            </a:r>
            <a:r>
              <a:rPr lang="en-US" sz="2400" dirty="0"/>
              <a:t>Forks on GitHub)</a:t>
            </a:r>
          </a:p>
          <a:p>
            <a:r>
              <a:rPr lang="mr-IN" sz="2400" dirty="0" smtClean="0"/>
              <a:t>…</a:t>
            </a:r>
            <a:endParaRPr lang="en-US" sz="2400" dirty="0" smtClean="0"/>
          </a:p>
          <a:p>
            <a:r>
              <a:rPr lang="en-US" sz="2400" dirty="0" smtClean="0"/>
              <a:t>oTree (</a:t>
            </a:r>
            <a:r>
              <a:rPr lang="en-US" sz="2400" dirty="0" smtClean="0">
                <a:hlinkClick r:id="rId8"/>
              </a:rPr>
              <a:t>www.otree.org</a:t>
            </a:r>
            <a:r>
              <a:rPr lang="en-US" sz="2400" dirty="0" smtClean="0"/>
              <a:t>), (G102, gm890,  219 Stars, 103 Forks on GitHub)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982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oTree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page (and many </a:t>
            </a:r>
            <a:r>
              <a:rPr lang="en-US" i="1" dirty="0" smtClean="0"/>
              <a:t>views </a:t>
            </a:r>
            <a:r>
              <a:rPr lang="en-US" dirty="0" smtClean="0"/>
              <a:t>in Django) has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 </a:t>
            </a:r>
            <a:r>
              <a:rPr lang="en-US" dirty="0" smtClean="0"/>
              <a:t>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post</a:t>
            </a:r>
            <a:r>
              <a:rPr lang="en-US" dirty="0" smtClean="0"/>
              <a:t> methods</a:t>
            </a:r>
          </a:p>
          <a:p>
            <a:r>
              <a:rPr lang="en-US" dirty="0" smtClean="0"/>
              <a:t>They are executed when a page is shown, and when the form is submitted correspondingly</a:t>
            </a:r>
          </a:p>
          <a:p>
            <a:r>
              <a:rPr lang="en-US" dirty="0" smtClean="0"/>
              <a:t>on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 </a:t>
            </a:r>
            <a:r>
              <a:rPr lang="en-US" dirty="0" smtClean="0"/>
              <a:t>oTree checks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and redirects further if it is false</a:t>
            </a:r>
          </a:p>
          <a:p>
            <a:r>
              <a:rPr lang="en-US" dirty="0"/>
              <a:t>on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post </a:t>
            </a:r>
            <a:r>
              <a:rPr lang="en-US" dirty="0" smtClean="0"/>
              <a:t>oTree </a:t>
            </a:r>
            <a:r>
              <a:rPr lang="en-US" dirty="0"/>
              <a:t>checks the </a:t>
            </a:r>
            <a:r>
              <a:rPr lang="en-US" dirty="0" smtClean="0"/>
              <a:t>errors in a form, executes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/>
              <a:t>and </a:t>
            </a:r>
            <a:r>
              <a:rPr lang="en-US" dirty="0"/>
              <a:t>redirects </a:t>
            </a:r>
            <a:r>
              <a:rPr lang="en-US" dirty="0" smtClean="0"/>
              <a:t>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WaitPage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BEFORE page is shown: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vars_for_template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 smtClean="0"/>
              <a:t>AFTER page is shown: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before_next_page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WAITPAGE:</a:t>
            </a:r>
          </a:p>
          <a:p>
            <a:pPr lvl="1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after_all_players_arrive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7172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step: information about gender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app (</a:t>
            </a:r>
            <a:r>
              <a:rPr lang="en-US" dirty="0" err="1" smtClean="0"/>
              <a:t>pgg</a:t>
            </a:r>
            <a:r>
              <a:rPr lang="en-US" dirty="0" smtClean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models.py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smtClean="0"/>
              <a:t>Model field (gender?)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pages.py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smtClean="0"/>
              <a:t>new page class (Gender?)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pages.py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dirty="0" smtClean="0"/>
              <a:t>add class to </a:t>
            </a:r>
            <a:r>
              <a:rPr lang="en-US" dirty="0" err="1" smtClean="0"/>
              <a:t>page_sequence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Templates folder: </a:t>
            </a:r>
            <a:r>
              <a:rPr lang="en-US" dirty="0" err="1" smtClean="0"/>
              <a:t>pgg</a:t>
            </a:r>
            <a:r>
              <a:rPr lang="en-US" dirty="0" smtClean="0"/>
              <a:t>/</a:t>
            </a:r>
            <a:r>
              <a:rPr lang="en-US" dirty="0" err="1" smtClean="0"/>
              <a:t>Gender.html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mr-IN" dirty="0" smtClean="0"/>
              <a:t>…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DONE!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models.py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field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209800"/>
            <a:ext cx="11039475" cy="348615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2000" y="5974554"/>
            <a:ext cx="10515600" cy="4810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can write your own fields and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8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93800"/>
            <a:ext cx="10972800" cy="504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1717986">
            <a:off x="7951214" y="5129525"/>
            <a:ext cx="2432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WHY?</a:t>
            </a:r>
            <a:endParaRPr lang="en-US" sz="50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235700"/>
            <a:ext cx="10515600" cy="48101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can subclass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Gender.html</a:t>
            </a:r>
            <a:r>
              <a:rPr lang="en-US" dirty="0" smtClean="0"/>
              <a:t> template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06500"/>
            <a:ext cx="6096000" cy="543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4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dictionaries </a:t>
            </a:r>
            <a:r>
              <a:rPr lang="en-US" u="sng" dirty="0" smtClean="0">
                <a:latin typeface="Helvetica Neue Light" charset="0"/>
                <a:ea typeface="Helvetica Neue Light" charset="0"/>
                <a:cs typeface="Helvetica Neue Light" charset="0"/>
              </a:rPr>
              <a:t>and custom methods!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Constants.players_per_group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067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loops, conditions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conditions and loops in templates:</a:t>
            </a:r>
          </a:p>
          <a:p>
            <a:endParaRPr lang="en-US" dirty="0" smtClean="0"/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if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player.age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30 %}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hi, dude!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else %}</a:t>
            </a:r>
          </a:p>
          <a:p>
            <a:pPr marL="2857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Dear Mr. Player,</a:t>
            </a:r>
          </a:p>
          <a:p>
            <a:pPr marL="2857500" indent="0">
              <a:buNone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endif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 </a:t>
            </a:r>
            <a:r>
              <a:rPr lang="en-US" dirty="0" smtClean="0"/>
              <a:t>make ‘Next button</a:t>
            </a:r>
            <a:r>
              <a:rPr lang="en-US" dirty="0" smtClean="0"/>
              <a:t>’: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Otree_tools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also allow for some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extratags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tracking_focus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confirm_button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etc.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 can write your own tags!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You can subclass the pages as you do with the classes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files: images, </a:t>
            </a:r>
            <a:r>
              <a:rPr lang="en-US" dirty="0" err="1" smtClean="0"/>
              <a:t>css</a:t>
            </a:r>
            <a:r>
              <a:rPr lang="en-US" dirty="0" smtClean="0"/>
              <a:t>,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 Static folder create a folder with your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appname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="{% static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appname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myimage.png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" %}"/&gt;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01294"/>
            <a:ext cx="10972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1"/>
            <a:ext cx="9851571" cy="33847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01711"/>
              </p:ext>
            </p:extLst>
          </p:nvPr>
        </p:nvGraphicFramePr>
        <p:xfrm>
          <a:off x="0" y="4323896"/>
          <a:ext cx="12192000" cy="27291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63672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hub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https://www.otreehub.com/apps/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3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619"/>
            <a:ext cx="12192000" cy="53713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181864">
            <a:off x="7151113" y="5311780"/>
            <a:ext cx="24325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WHY?</a:t>
            </a:r>
            <a:endParaRPr lang="en-US" sz="5000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GitHub Education!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init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commit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 'Commit message'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add remote origin &lt;LINK_TO_GIT&gt;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push origin master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rolling back: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checkout &lt;COMMIT_ID&gt; 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stash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pull origin master</a:t>
            </a:r>
          </a:p>
          <a:p>
            <a:pPr marL="0" indent="0" algn="ctr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More info: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dirty="0">
                <a:hlinkClick r:id="rId2"/>
              </a:rPr>
              <a:t>://rogerdudler.github.io/git-guide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2571750"/>
            <a:ext cx="971550" cy="819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24800" y="4324350"/>
            <a:ext cx="971550" cy="8191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313917"/>
            <a:ext cx="7734300" cy="12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smtClean="0"/>
              <a:t>create git first!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create &lt;APP_NAME&gt;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addons:create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heroku-redis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git push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master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run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resetdb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heroku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config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RECOMMENDED: oTree Hub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www.otreehub.com</a:t>
            </a:r>
            <a:r>
              <a:rPr lang="en-US" dirty="0" smtClean="0"/>
              <a:t>)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Posting experiments on </a:t>
            </a:r>
            <a:r>
              <a:rPr lang="en-US" dirty="0" err="1" smtClean="0"/>
              <a:t>mTurk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82" y="1583652"/>
            <a:ext cx="7459435" cy="52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open terminal</a:t>
            </a:r>
          </a:p>
          <a:p>
            <a:r>
              <a:rPr lang="en-US" dirty="0" smtClean="0"/>
              <a:t>change directory to </a:t>
            </a:r>
            <a:r>
              <a:rPr lang="en-US" dirty="0" err="1" smtClean="0"/>
              <a:t>my_first_project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type: </a:t>
            </a: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startapp</a:t>
            </a:r>
            <a:r>
              <a:rPr lang="en-US" dirty="0" smtClean="0"/>
              <a:t> </a:t>
            </a:r>
            <a:r>
              <a:rPr lang="en-US" dirty="0" err="1" smtClean="0"/>
              <a:t>pgg</a:t>
            </a:r>
            <a:endParaRPr lang="en-US" dirty="0" smtClean="0"/>
          </a:p>
          <a:p>
            <a:r>
              <a:rPr lang="en-US" dirty="0" smtClean="0"/>
              <a:t>Open the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add the </a:t>
            </a:r>
            <a:r>
              <a:rPr lang="en-US" dirty="0" err="1" smtClean="0"/>
              <a:t>pgg</a:t>
            </a:r>
            <a:r>
              <a:rPr lang="en-US" dirty="0" smtClean="0"/>
              <a:t> into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mr-IN" dirty="0">
                <a:latin typeface="Courier" charset="0"/>
                <a:ea typeface="Courier" charset="0"/>
                <a:cs typeface="Courier" charset="0"/>
              </a:rPr>
              <a:t>SESSION_CONFIGS = [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{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pgg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display_name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Good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Game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num_demo_participants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ru-RU" sz="59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app_sequence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[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pgg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],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},</a:t>
            </a:r>
            <a:r>
              <a:rPr lang="mr-IN" dirty="0"/>
              <a:t/>
            </a:r>
            <a:br>
              <a:rPr lang="mr-IN" dirty="0"/>
            </a:br>
            <a:r>
              <a:rPr lang="mr-IN" dirty="0"/>
              <a:t>]</a:t>
            </a:r>
            <a:br>
              <a:rPr lang="mr-IN" dirty="0"/>
            </a:b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5164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on showing pages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Intro(Page):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1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...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FinalResults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(self):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Constants.num_rounds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endParaRPr lang="ru-RU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790700"/>
            <a:ext cx="8953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 decision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5943" y="1825625"/>
            <a:ext cx="11723914" cy="435133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/>
              <a:t>in </a:t>
            </a:r>
            <a:r>
              <a:rPr lang="en-US" sz="4000" b="1" dirty="0" err="1" smtClean="0"/>
              <a:t>pages.py</a:t>
            </a:r>
            <a:r>
              <a:rPr lang="en-US" sz="4000" b="1" dirty="0" smtClean="0"/>
              <a:t>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Contribution(Page):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'player'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['contribution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endParaRPr lang="en-US" dirty="0"/>
          </a:p>
          <a:p>
            <a:pPr algn="ctr"/>
            <a:r>
              <a:rPr lang="en-US" dirty="0" smtClean="0"/>
              <a:t>in template </a:t>
            </a:r>
            <a:r>
              <a:rPr lang="en-US" dirty="0" err="1" smtClean="0"/>
              <a:t>Contribution.html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&lt;h4&gt;How much you would like to invest to a common group project:&lt;/h4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player.contribution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label='' %}</a:t>
            </a:r>
            <a:endParaRPr lang="ru-RU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Payoff calculation line by 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err="1" smtClean="0"/>
              <a:t>self.total_contribution</a:t>
            </a:r>
            <a:r>
              <a:rPr lang="en-US" sz="2500" dirty="0" smtClean="0"/>
              <a:t> </a:t>
            </a:r>
            <a:r>
              <a:rPr lang="en-US" sz="2500" dirty="0"/>
              <a:t>= sum([</a:t>
            </a:r>
            <a:r>
              <a:rPr lang="en-US" sz="2500" dirty="0" err="1"/>
              <a:t>p.contribution</a:t>
            </a:r>
            <a:r>
              <a:rPr lang="en-US" sz="2500" dirty="0"/>
              <a:t> </a:t>
            </a:r>
            <a:r>
              <a:rPr lang="en-US" sz="2500" b="1" dirty="0"/>
              <a:t>for </a:t>
            </a:r>
            <a:r>
              <a:rPr lang="en-US" sz="2500" dirty="0"/>
              <a:t>p </a:t>
            </a:r>
            <a:r>
              <a:rPr lang="en-US" sz="2500" b="1" dirty="0"/>
              <a:t>in </a:t>
            </a:r>
            <a:r>
              <a:rPr lang="en-US" sz="2500" dirty="0" err="1"/>
              <a:t>self.get_players</a:t>
            </a:r>
            <a:r>
              <a:rPr lang="en-US" sz="2500" dirty="0" smtClean="0"/>
              <a:t>()])</a:t>
            </a:r>
          </a:p>
          <a:p>
            <a:pPr marL="642938" indent="0"/>
            <a:endParaRPr lang="en-US" sz="2500" b="1" dirty="0" smtClean="0"/>
          </a:p>
          <a:p>
            <a:pPr marL="642938" indent="0"/>
            <a:r>
              <a:rPr lang="en-US" sz="2500" b="1" dirty="0" smtClean="0"/>
              <a:t> </a:t>
            </a:r>
            <a:r>
              <a:rPr lang="en-US" sz="2500" b="1" dirty="0" err="1" smtClean="0"/>
              <a:t>self.get_players</a:t>
            </a:r>
            <a:r>
              <a:rPr lang="en-US" sz="2500" b="1" dirty="0" smtClean="0"/>
              <a:t>() </a:t>
            </a:r>
            <a:r>
              <a:rPr lang="mr-IN" sz="2500" b="1" dirty="0" smtClean="0"/>
              <a:t>–</a:t>
            </a:r>
            <a:r>
              <a:rPr lang="en-US" sz="2500" b="1" dirty="0" smtClean="0"/>
              <a:t> </a:t>
            </a:r>
            <a:r>
              <a:rPr lang="en-US" sz="2500" dirty="0" smtClean="0"/>
              <a:t>is a method of a Group, that returns the </a:t>
            </a:r>
            <a:r>
              <a:rPr lang="en-US" sz="2500" b="1" dirty="0" smtClean="0"/>
              <a:t>list </a:t>
            </a:r>
            <a:r>
              <a:rPr lang="en-US" sz="2500" dirty="0" smtClean="0"/>
              <a:t>of all players in this group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we can loop through it obtaining or assigning values for each player in a group</a:t>
            </a:r>
          </a:p>
          <a:p>
            <a:pPr marL="642938" indent="0"/>
            <a:r>
              <a:rPr lang="en-US" sz="2500" dirty="0"/>
              <a:t> </a:t>
            </a:r>
            <a:r>
              <a:rPr lang="en-US" sz="2500" dirty="0" smtClean="0"/>
              <a:t>so this line returns us a list of all contributions of players in a group</a:t>
            </a:r>
          </a:p>
          <a:p>
            <a:pPr marL="642938" indent="0"/>
            <a:r>
              <a:rPr lang="en-US" sz="2500" b="1" dirty="0" smtClean="0"/>
              <a:t> </a:t>
            </a:r>
            <a:r>
              <a:rPr lang="en-US" sz="2500" dirty="0" smtClean="0"/>
              <a:t>we assign a </a:t>
            </a:r>
            <a:r>
              <a:rPr lang="en-US" sz="2500" b="1" dirty="0" smtClean="0"/>
              <a:t>sum </a:t>
            </a:r>
            <a:r>
              <a:rPr lang="en-US" sz="2500" dirty="0" smtClean="0"/>
              <a:t>of these contributions to a group variable </a:t>
            </a:r>
            <a:r>
              <a:rPr lang="en-US" sz="2500" i="1" dirty="0" err="1" smtClean="0"/>
              <a:t>total_contribution</a:t>
            </a:r>
            <a:endParaRPr 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6141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data from other players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463" indent="-17463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self.group.get_players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17463" indent="-17463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self.player.get_others_in_group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17463" indent="-17463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self.group.get_player_by_role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(‘ROLE_NAME’)</a:t>
            </a:r>
          </a:p>
          <a:p>
            <a:pPr marL="17463" indent="-17463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self.group.get_player_by_id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(‘ID’)</a:t>
            </a:r>
          </a:p>
          <a:p>
            <a:pPr marL="17463" indent="-17463"/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total_contribution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sum([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p.contribution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for p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()])</a:t>
            </a:r>
          </a:p>
          <a:p>
            <a:pPr marL="17463" indent="-17463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Languages: Python (backend); HTML, JavaScript, Django template language (frontend)</a:t>
            </a:r>
          </a:p>
          <a:p>
            <a:r>
              <a:rPr lang="en-US" dirty="0" smtClean="0"/>
              <a:t>Backend: </a:t>
            </a:r>
            <a:r>
              <a:rPr lang="en-US" b="1" dirty="0" smtClean="0"/>
              <a:t>Django  (M-V-C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 smtClean="0"/>
              <a:t>CBV, Abstract models</a:t>
            </a:r>
            <a:endParaRPr lang="en-US" b="1" dirty="0" smtClean="0"/>
          </a:p>
          <a:p>
            <a:r>
              <a:rPr lang="en-US" dirty="0" smtClean="0"/>
              <a:t>Frontend: </a:t>
            </a:r>
            <a:r>
              <a:rPr lang="en-US" b="1" dirty="0" smtClean="0"/>
              <a:t>Bootstrap</a:t>
            </a:r>
          </a:p>
          <a:p>
            <a:pPr marL="0" indent="0">
              <a:buNone/>
            </a:pPr>
            <a:r>
              <a:rPr lang="en-US" dirty="0" smtClean="0"/>
              <a:t>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getbootstrap.com</a:t>
            </a:r>
            <a:r>
              <a:rPr lang="en-US" dirty="0"/>
              <a:t>)</a:t>
            </a:r>
          </a:p>
        </p:txBody>
      </p:sp>
      <p:pic>
        <p:nvPicPr>
          <p:cNvPr id="4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06" y="2667000"/>
            <a:ext cx="380214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9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Obtaining data from previous rounds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participant.get_players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player.in_all_rounds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player.in_previous_rounds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player.in_rounds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5200" dirty="0" smtClean="0">
                <a:latin typeface="Helvetica Neue Light" charset="0"/>
                <a:ea typeface="Helvetica Neue Light" charset="0"/>
                <a:cs typeface="Helvetica Neue Light" charset="0"/>
              </a:rPr>
              <a:t>on template: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player.round_number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}}</a:t>
            </a:r>
          </a:p>
          <a:p>
            <a:r>
              <a:rPr lang="en-US" sz="5700" dirty="0" smtClean="0">
                <a:latin typeface="Helvetica Neue Thin" charset="0"/>
                <a:ea typeface="Helvetica Neue Thin" charset="0"/>
                <a:cs typeface="Helvetica Neue Thin" charset="0"/>
              </a:rPr>
              <a:t>on page: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other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method: </a:t>
            </a:r>
            <a:r>
              <a:rPr lang="en-US" dirty="0" err="1" smtClean="0"/>
              <a:t>self.player.get_others_in_group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374248"/>
            <a:ext cx="8388350" cy="42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showing previous rounds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644" y="1690689"/>
            <a:ext cx="4120712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group contributions across rounds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117600"/>
            <a:ext cx="88011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page: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489200"/>
            <a:ext cx="5918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results: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show the payoffs of a particular player in each round.</a:t>
            </a:r>
          </a:p>
          <a:p>
            <a:endParaRPr lang="en-US" dirty="0"/>
          </a:p>
          <a:p>
            <a:r>
              <a:rPr lang="en-US" dirty="0" smtClean="0"/>
              <a:t>And the total payoff for the entire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two different treatments of Public Good game:</a:t>
            </a:r>
          </a:p>
          <a:p>
            <a:r>
              <a:rPr lang="en-US" dirty="0" smtClean="0"/>
              <a:t>1. </a:t>
            </a:r>
            <a:r>
              <a:rPr lang="en-US" b="1" dirty="0" smtClean="0"/>
              <a:t>Baseline</a:t>
            </a:r>
            <a:r>
              <a:rPr lang="en-US" dirty="0" smtClean="0"/>
              <a:t> treatment</a:t>
            </a:r>
          </a:p>
          <a:p>
            <a:r>
              <a:rPr lang="en-US" dirty="0" smtClean="0"/>
              <a:t>2. </a:t>
            </a:r>
            <a:r>
              <a:rPr lang="en-US" b="1" dirty="0" err="1" smtClean="0"/>
              <a:t>Endowment_heterogeneity</a:t>
            </a:r>
            <a:r>
              <a:rPr lang="en-US" dirty="0" smtClean="0"/>
              <a:t>: treatment with heterogeneous endowments (each player has his/her own randomly generated endowment).</a:t>
            </a:r>
          </a:p>
          <a:p>
            <a:r>
              <a:rPr lang="en-US" dirty="0" smtClean="0"/>
              <a:t>3. </a:t>
            </a:r>
            <a:r>
              <a:rPr lang="en-US" b="1" dirty="0" err="1" smtClean="0"/>
              <a:t>Gender_info</a:t>
            </a:r>
            <a:r>
              <a:rPr lang="en-US" dirty="0" err="1" smtClean="0"/>
              <a:t>:Treatment</a:t>
            </a:r>
            <a:r>
              <a:rPr lang="en-US" dirty="0" smtClean="0"/>
              <a:t> where gender info of other participants is shown</a:t>
            </a:r>
          </a:p>
          <a:p>
            <a:r>
              <a:rPr lang="en-US" dirty="0" smtClean="0"/>
              <a:t>4. </a:t>
            </a:r>
            <a:r>
              <a:rPr lang="en-US" dirty="0" err="1" smtClean="0"/>
              <a:t>Gender_info</a:t>
            </a:r>
            <a:r>
              <a:rPr lang="en-US" dirty="0" smtClean="0"/>
              <a:t> </a:t>
            </a:r>
            <a:r>
              <a:rPr lang="en-US" b="1" dirty="0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Endowment_heterogeneity</a:t>
            </a:r>
            <a:r>
              <a:rPr lang="en-US" dirty="0" smtClean="0"/>
              <a:t> treatment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060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constants: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063750"/>
            <a:ext cx="9677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Configurating</a:t>
            </a:r>
            <a:r>
              <a:rPr lang="en-US" dirty="0" smtClean="0"/>
              <a:t>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33500"/>
            <a:ext cx="9220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treatment info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76241"/>
            <a:ext cx="10553700" cy="52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8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complicated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Double auction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https://double-auction.herokuapp.com</a:t>
            </a:r>
            <a:endParaRPr lang="en-US" dirty="0" smtClean="0"/>
          </a:p>
          <a:p>
            <a:r>
              <a:rPr lang="en-US" dirty="0" smtClean="0"/>
              <a:t>Employer-employee negotiations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negotiations-otree.herokuapp.com</a:t>
            </a:r>
            <a:endParaRPr lang="en-US" dirty="0" smtClean="0"/>
          </a:p>
          <a:p>
            <a:r>
              <a:rPr lang="en-US" dirty="0"/>
              <a:t>English </a:t>
            </a:r>
            <a:r>
              <a:rPr lang="en-US" dirty="0" smtClean="0"/>
              <a:t>auction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://mini-ebay-otree.herokuapp.com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Information </a:t>
            </a:r>
            <a:r>
              <a:rPr lang="en-US" dirty="0"/>
              <a:t>cascade  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://information-cascade-otree.herokuapp.com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Real effort tasks </a:t>
            </a:r>
          </a:p>
          <a:p>
            <a:pPr lvl="1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morning-citadel-36858.herokuapp.com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instructions flexible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308100"/>
            <a:ext cx="10147300" cy="302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076700"/>
            <a:ext cx="566420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4114800"/>
            <a:ext cx="54102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410"/>
            <a:ext cx="12192000" cy="2901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5454650"/>
            <a:ext cx="8267700" cy="55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3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8" y="2203896"/>
            <a:ext cx="5671342" cy="32493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36" y="1974850"/>
            <a:ext cx="5619414" cy="156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36" y="3951288"/>
            <a:ext cx="5619414" cy="152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3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452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‘player’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[‘accept’]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timeout_seconds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= 600</a:t>
            </a:r>
          </a:p>
          <a:p>
            <a:pPr marL="0" indent="0">
              <a:buNone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timeout_submission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= {'accept': True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self.timeout_happened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self.player.accept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([True, False])</a:t>
            </a:r>
          </a:p>
        </p:txBody>
      </p:sp>
    </p:spTree>
    <p:extLst>
      <p:ext uri="{BB962C8B-B14F-4D97-AF65-F5344CB8AC3E}">
        <p14:creationId xmlns:p14="http://schemas.microsoft.com/office/powerpoint/2010/main" val="32153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 smtClean="0"/>
              <a:t>shuffling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Subsession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group_randomly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group_randomly</a:t>
            </a:r>
            <a:r>
              <a:rPr lang="en-US" dirty="0" smtClean="0"/>
              <a:t>(</a:t>
            </a:r>
            <a:r>
              <a:rPr lang="en-US" dirty="0" err="1" smtClean="0"/>
              <a:t>fixed_id_in_group</a:t>
            </a:r>
            <a:r>
              <a:rPr lang="en-US" dirty="0" smtClean="0"/>
              <a:t>=True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group_like_round</a:t>
            </a:r>
            <a:r>
              <a:rPr lang="en-US" dirty="0" smtClean="0"/>
              <a:t>()</a:t>
            </a:r>
            <a:endParaRPr lang="ru-RU" dirty="0"/>
          </a:p>
          <a:p>
            <a:pPr lvl="1"/>
            <a:r>
              <a:rPr lang="en-US" dirty="0" err="1" smtClean="0"/>
              <a:t>set_group_matrix</a:t>
            </a:r>
            <a:r>
              <a:rPr lang="en-US" dirty="0" smtClean="0"/>
              <a:t>(), </a:t>
            </a:r>
            <a:r>
              <a:rPr lang="en-US" dirty="0" err="1" smtClean="0"/>
              <a:t>self.get_group_matrix</a:t>
            </a:r>
            <a:r>
              <a:rPr lang="en-US" dirty="0" smtClean="0"/>
              <a:t>()</a:t>
            </a:r>
          </a:p>
          <a:p>
            <a:r>
              <a:rPr lang="en-US" dirty="0" smtClean="0"/>
              <a:t>Group:</a:t>
            </a:r>
          </a:p>
          <a:p>
            <a:pPr lvl="1"/>
            <a:r>
              <a:rPr lang="en-US" dirty="0" err="1" smtClean="0"/>
              <a:t>set_players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get_players</a:t>
            </a:r>
            <a:endParaRPr lang="en-US" dirty="0"/>
          </a:p>
          <a:p>
            <a:r>
              <a:rPr lang="en-US" dirty="0" smtClean="0"/>
              <a:t>GBAT: </a:t>
            </a:r>
            <a:r>
              <a:rPr lang="en-US" dirty="0" err="1" smtClean="0"/>
              <a:t>group_by_arrival_time</a:t>
            </a:r>
            <a:r>
              <a:rPr lang="en-US" dirty="0" smtClean="0"/>
              <a:t>()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8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41300" algn="l"/>
            <a:r>
              <a:rPr lang="en-US" dirty="0" smtClean="0"/>
              <a:t>Rooms: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6690589" cy="1541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29" y="1"/>
            <a:ext cx="546142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Charts 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85850"/>
            <a:ext cx="7419109" cy="421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5482214"/>
            <a:ext cx="10960100" cy="116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408" y="1138526"/>
            <a:ext cx="4625442" cy="4104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7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 extensions and add-ons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otreeutils</a:t>
            </a:r>
            <a:endParaRPr lang="en-US" dirty="0" smtClean="0"/>
          </a:p>
          <a:p>
            <a:r>
              <a:rPr lang="en-US" dirty="0" err="1" smtClean="0"/>
              <a:t>otree</a:t>
            </a:r>
            <a:r>
              <a:rPr lang="en-US" dirty="0" smtClean="0"/>
              <a:t>-tools</a:t>
            </a:r>
          </a:p>
          <a:p>
            <a:r>
              <a:rPr lang="en-US" dirty="0" smtClean="0"/>
              <a:t>oTree Hub (</a:t>
            </a:r>
            <a:r>
              <a:rPr lang="en-US" dirty="0" smtClean="0">
                <a:hlinkClick r:id="rId2"/>
              </a:rPr>
              <a:t>www.otreehub.com)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oTree-manager: </a:t>
            </a:r>
          </a:p>
          <a:p>
            <a:pPr lvl="1"/>
            <a:r>
              <a:rPr lang="en-US" dirty="0" smtClean="0"/>
              <a:t>Demo: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http://demo.otree-manager.com</a:t>
            </a:r>
            <a:r>
              <a:rPr lang="en-US" dirty="0"/>
              <a:t> </a:t>
            </a:r>
          </a:p>
          <a:p>
            <a:pPr lvl="1"/>
            <a:r>
              <a:rPr lang="en-US" dirty="0" smtClean="0"/>
              <a:t>Documentation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http://docs.otree-manager.com</a:t>
            </a:r>
            <a:endParaRPr lang="en-US" dirty="0"/>
          </a:p>
          <a:p>
            <a:pPr lvl="1"/>
            <a:r>
              <a:rPr lang="en-US" dirty="0" smtClean="0"/>
              <a:t>Code: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https://github.com/chkgk/otree_manager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oTree Virtual Machine </a:t>
            </a:r>
            <a:r>
              <a:rPr lang="en-US" dirty="0" smtClean="0"/>
              <a:t>Manager:</a:t>
            </a:r>
          </a:p>
          <a:p>
            <a:pPr lvl="1"/>
            <a:r>
              <a:rPr lang="en-US" dirty="0"/>
              <a:t>Documentation: </a:t>
            </a:r>
            <a:r>
              <a:rPr lang="en-US" dirty="0">
                <a:hlinkClick r:id="rId6"/>
              </a:rPr>
              <a:t>https://otree-virtual-machine-manager.readthedocs.io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r>
              <a:rPr lang="en-US" dirty="0" smtClean="0"/>
              <a:t>class </a:t>
            </a:r>
            <a:r>
              <a:rPr lang="en-US" dirty="0" err="1" smtClean="0"/>
              <a:t>MyPage</a:t>
            </a:r>
            <a:r>
              <a:rPr lang="en-US" dirty="0" smtClean="0"/>
              <a:t>(Page):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‘A’:</a:t>
            </a: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[‘a’, ‘b’]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[‘c’, ‘d’]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14745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fruit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endParaRPr lang="en-US" dirty="0" smtClean="0"/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import random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fruit_choices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choices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= ['apple', 'kiwi', 'mango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random.shuffle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(choices)</a:t>
            </a:r>
          </a:p>
          <a:p>
            <a:pPr marL="1317625" lvl="1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return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choices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9620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our first 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33413" indent="-633413">
              <a:buAutoNum type="arabicPeriod"/>
            </a:pPr>
            <a:r>
              <a:rPr lang="en-US" sz="3000" i="1" dirty="0" smtClean="0">
                <a:latin typeface="+mj-lt"/>
                <a:ea typeface="Helvetica Neue Light" charset="0"/>
                <a:cs typeface="Helvetica Neue Light" charset="0"/>
              </a:rPr>
              <a:t>RECOMMENDED: Create </a:t>
            </a:r>
            <a:r>
              <a:rPr lang="en-US" sz="3000" i="1" dirty="0" err="1" smtClean="0">
                <a:latin typeface="+mj-lt"/>
                <a:ea typeface="Helvetica Neue Light" charset="0"/>
                <a:cs typeface="Helvetica Neue Light" charset="0"/>
              </a:rPr>
              <a:t>virtualenv</a:t>
            </a:r>
            <a:r>
              <a:rPr lang="en-US" sz="3000" i="1" dirty="0" smtClean="0">
                <a:latin typeface="+mj-lt"/>
                <a:ea typeface="Helvetica Neue Light" charset="0"/>
                <a:cs typeface="Helvetica Neue Light" charset="0"/>
              </a:rPr>
              <a:t> </a:t>
            </a:r>
            <a:endParaRPr lang="en-US" sz="3000" i="1" dirty="0">
              <a:latin typeface="+mj-lt"/>
              <a:ea typeface="Helvetica Neue Light" charset="0"/>
              <a:cs typeface="Helvetica Neue Light" charset="0"/>
            </a:endParaRPr>
          </a:p>
          <a:p>
            <a:pPr marL="633413" indent="-633413">
              <a:buAutoNum type="arabicPeriod"/>
            </a:pP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mr-IN" sz="3000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U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33413" indent="-633413">
              <a:buAutoNum type="arabicPeriod"/>
            </a:pPr>
            <a:r>
              <a:rPr lang="en-US" sz="3000" b="1" dirty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 --version</a:t>
            </a:r>
          </a:p>
          <a:p>
            <a:pPr marL="633413" indent="-633413">
              <a:buAutoNum type="arabicPeriod"/>
            </a:pP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startproject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my_first_project</a:t>
            </a: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33413" indent="-633413">
              <a:buFont typeface="Arial"/>
              <a:buAutoNum type="arabicPeriod"/>
            </a:pP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my_first_project</a:t>
            </a: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33413" indent="-633413">
              <a:buFont typeface="Arial"/>
              <a:buAutoNum type="arabicPeriod"/>
            </a:pP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 err="1">
                <a:latin typeface="Courier New" charset="0"/>
                <a:ea typeface="Courier New" charset="0"/>
                <a:cs typeface="Courier New" charset="0"/>
              </a:rPr>
              <a:t>startapp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 err="1">
                <a:latin typeface="Courier New" charset="0"/>
                <a:ea typeface="Courier New" charset="0"/>
                <a:cs typeface="Courier New" charset="0"/>
              </a:rPr>
              <a:t>my_first_app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pPr marL="633413" indent="-633413">
              <a:buAutoNum type="arabicPeriod"/>
            </a:pPr>
            <a:r>
              <a:rPr lang="en-US" sz="3000" b="1" u="sng" dirty="0" smtClean="0">
                <a:latin typeface="+mj-lt"/>
                <a:ea typeface="Helvetica Neue Light" charset="0"/>
                <a:cs typeface="Helvetica Neue Light" charset="0"/>
              </a:rPr>
              <a:t>add app to settings</a:t>
            </a:r>
          </a:p>
          <a:p>
            <a:pPr marL="633413" indent="-633413">
              <a:buFont typeface="Arial"/>
              <a:buAutoNum type="arabicPeriod"/>
            </a:pPr>
            <a:r>
              <a:rPr lang="en-US" sz="3000" b="1" dirty="0" smtClean="0">
                <a:latin typeface="Courier New" charset="0"/>
                <a:ea typeface="Courier New" charset="0"/>
                <a:cs typeface="Courier New" charset="0"/>
              </a:rPr>
              <a:t>T: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otree</a:t>
            </a: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000" dirty="0" err="1" smtClean="0">
                <a:latin typeface="Courier New" charset="0"/>
                <a:ea typeface="Courier New" charset="0"/>
                <a:cs typeface="Courier New" charset="0"/>
              </a:rPr>
              <a:t>devserver</a:t>
            </a:r>
            <a:r>
              <a:rPr lang="en-US" sz="3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3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633413" indent="-633413">
              <a:buFont typeface="Arial"/>
              <a:buAutoNum type="arabicPeriod"/>
            </a:pPr>
            <a:r>
              <a:rPr lang="en-US" sz="3000" dirty="0" smtClean="0">
                <a:latin typeface="+mj-lt"/>
                <a:ea typeface="Helvetica Neue Light" charset="0"/>
                <a:cs typeface="Helvetica Neue Light" charset="0"/>
              </a:rPr>
              <a:t>Browser: go </a:t>
            </a:r>
            <a:r>
              <a:rPr lang="en-US" sz="3000" dirty="0">
                <a:latin typeface="+mj-lt"/>
                <a:ea typeface="Helvetica Neue Light" charset="0"/>
                <a:cs typeface="Helvetica Neue Light" charset="0"/>
              </a:rPr>
              <a:t>to: </a:t>
            </a:r>
            <a:r>
              <a:rPr lang="en-US" sz="3000" dirty="0">
                <a:latin typeface="+mj-lt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3000" dirty="0" smtClean="0">
                <a:latin typeface="+mj-lt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3000" dirty="0" smtClean="0">
                <a:latin typeface="+mj-lt"/>
                <a:ea typeface="Helvetica Neue Light" charset="0"/>
                <a:cs typeface="Helvetica Neue Light" charset="0"/>
              </a:rPr>
              <a:t> </a:t>
            </a:r>
            <a:endParaRPr lang="en-US" sz="3000" dirty="0">
              <a:latin typeface="+mj-lt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4991100"/>
            <a:ext cx="453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andomizing treatments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4379" y="1825625"/>
            <a:ext cx="1204762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self.round_number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== 1: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p.treatment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([‘A’,’B’]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self.get_groups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g.treatment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random.choice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([‘A’,’B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else: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self.get_players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1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p.treatment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p.in_round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(1).treatment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role(self):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if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self.id_in_group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==1: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'dictator’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else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'receiver’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role() </a:t>
            </a:r>
            <a:r>
              <a:rPr lang="en-US" dirty="0" smtClean="0"/>
              <a:t>is a method of a Player’s model</a:t>
            </a:r>
          </a:p>
          <a:p>
            <a:r>
              <a:rPr lang="en-US" dirty="0" smtClean="0"/>
              <a:t>we can use id of a player within a group to assign roles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. or any other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0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view based on role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Decision(Page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=group'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dg_decision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):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self.player.role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'dictator'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a method built-in in a Page</a:t>
            </a:r>
          </a:p>
          <a:p>
            <a:r>
              <a:rPr lang="en-US" dirty="0" smtClean="0"/>
              <a:t>by default it is shown to all players</a:t>
            </a:r>
          </a:p>
          <a:p>
            <a:r>
              <a:rPr lang="en-US" dirty="0" smtClean="0"/>
              <a:t>if under certain condition it returns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 smtClean="0"/>
              <a:t>, it is skipped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randomization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398" y="1725283"/>
            <a:ext cx="1193320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80"/>
                </a:solidFill>
              </a:rPr>
              <a:t>class </a:t>
            </a:r>
            <a:r>
              <a:rPr lang="en-US" sz="2200" dirty="0"/>
              <a:t>Constants(</a:t>
            </a:r>
            <a:r>
              <a:rPr lang="en-US" sz="2200" dirty="0" err="1"/>
              <a:t>BaseConstants</a:t>
            </a:r>
            <a:r>
              <a:rPr lang="en-US" sz="2200" dirty="0" smtClean="0"/>
              <a:t>):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qs_a</a:t>
            </a:r>
            <a:r>
              <a:rPr lang="en-US" sz="2200" dirty="0"/>
              <a:t> = [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b="1" dirty="0" err="1">
                <a:solidFill>
                  <a:srgbClr val="008080"/>
                </a:solidFill>
              </a:rPr>
              <a:t>political_views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8080"/>
                </a:solidFill>
              </a:rPr>
              <a:t>'trust'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qs_b</a:t>
            </a:r>
            <a:r>
              <a:rPr lang="en-US" sz="2200" dirty="0"/>
              <a:t> = [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b="1" dirty="0" err="1">
                <a:solidFill>
                  <a:srgbClr val="008080"/>
                </a:solidFill>
              </a:rPr>
              <a:t>experimenter_demand</a:t>
            </a:r>
            <a:r>
              <a:rPr lang="en-US" sz="2200" b="1" dirty="0">
                <a:solidFill>
                  <a:srgbClr val="008080"/>
                </a:solidFill>
              </a:rPr>
              <a:t>'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8080"/>
                </a:solidFill>
              </a:rPr>
              <a:t>'gender'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dirty="0" err="1"/>
              <a:t>question_sets</a:t>
            </a:r>
            <a:r>
              <a:rPr lang="en-US" sz="2200" dirty="0"/>
              <a:t> = [</a:t>
            </a:r>
            <a:r>
              <a:rPr lang="en-US" sz="2200" dirty="0" err="1"/>
              <a:t>qs_a</a:t>
            </a:r>
            <a:r>
              <a:rPr lang="en-US" sz="2200" dirty="0"/>
              <a:t>, </a:t>
            </a:r>
            <a:r>
              <a:rPr lang="en-US" sz="2200" dirty="0" err="1"/>
              <a:t>qs_b</a:t>
            </a:r>
            <a:r>
              <a:rPr lang="en-US" sz="2200" dirty="0"/>
              <a:t>]</a:t>
            </a:r>
            <a:br>
              <a:rPr lang="en-US" sz="2200" dirty="0"/>
            </a:br>
            <a:r>
              <a:rPr lang="en-US" sz="2200" dirty="0"/>
              <a:t>    </a:t>
            </a:r>
            <a:endParaRPr lang="en-US" sz="2200" dirty="0" smtClean="0"/>
          </a:p>
          <a:p>
            <a:r>
              <a:rPr lang="en-US" sz="2200" b="1" dirty="0" smtClean="0">
                <a:solidFill>
                  <a:srgbClr val="000080"/>
                </a:solidFill>
              </a:rPr>
              <a:t>class </a:t>
            </a:r>
            <a:r>
              <a:rPr lang="en-US" sz="2200" dirty="0" err="1"/>
              <a:t>Subsession</a:t>
            </a:r>
            <a:r>
              <a:rPr lang="en-US" sz="2200" dirty="0"/>
              <a:t>(</a:t>
            </a:r>
            <a:r>
              <a:rPr lang="en-US" sz="2200" dirty="0" err="1"/>
              <a:t>BaseSubsession</a:t>
            </a:r>
            <a:r>
              <a:rPr lang="en-US" sz="2200" dirty="0"/>
              <a:t>):</a:t>
            </a: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b="1" dirty="0" err="1">
                <a:solidFill>
                  <a:srgbClr val="000080"/>
                </a:solidFill>
              </a:rPr>
              <a:t>def</a:t>
            </a:r>
            <a:r>
              <a:rPr lang="en-US" sz="2200" b="1" dirty="0">
                <a:solidFill>
                  <a:srgbClr val="000080"/>
                </a:solidFill>
              </a:rPr>
              <a:t> </a:t>
            </a:r>
            <a:r>
              <a:rPr lang="en-US" sz="2200" dirty="0" err="1"/>
              <a:t>creating_session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94558D"/>
                </a:solidFill>
              </a:rPr>
              <a:t>self</a:t>
            </a:r>
            <a:r>
              <a:rPr lang="en-US" sz="2200" dirty="0" smtClean="0"/>
              <a:t>):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        </a:t>
            </a:r>
            <a:r>
              <a:rPr lang="en-US" sz="2200" b="1" dirty="0">
                <a:solidFill>
                  <a:srgbClr val="000080"/>
                </a:solidFill>
              </a:rPr>
              <a:t>if </a:t>
            </a:r>
            <a:r>
              <a:rPr lang="en-US" sz="2200" dirty="0" err="1">
                <a:solidFill>
                  <a:srgbClr val="94558D"/>
                </a:solidFill>
              </a:rPr>
              <a:t>self</a:t>
            </a:r>
            <a:r>
              <a:rPr lang="en-US" sz="2200" dirty="0" err="1"/>
              <a:t>.round_number</a:t>
            </a:r>
            <a:r>
              <a:rPr lang="en-US" sz="2200" dirty="0"/>
              <a:t> == </a:t>
            </a:r>
            <a:r>
              <a:rPr lang="en-US" sz="2200" dirty="0" err="1"/>
              <a:t>Constants.num_rounds</a:t>
            </a:r>
            <a:r>
              <a:rPr lang="en-US" sz="2200" dirty="0"/>
              <a:t>:</a:t>
            </a:r>
            <a:br>
              <a:rPr lang="en-US" sz="2200" dirty="0"/>
            </a:br>
            <a:r>
              <a:rPr lang="en-US" sz="2200" dirty="0"/>
              <a:t>            </a:t>
            </a:r>
            <a:r>
              <a:rPr lang="en-US" sz="2200" b="1" dirty="0">
                <a:solidFill>
                  <a:srgbClr val="000080"/>
                </a:solidFill>
              </a:rPr>
              <a:t>for </a:t>
            </a:r>
            <a:r>
              <a:rPr lang="en-US" sz="2200" dirty="0"/>
              <a:t>p </a:t>
            </a:r>
            <a:r>
              <a:rPr lang="en-US" sz="2200" b="1" dirty="0">
                <a:solidFill>
                  <a:srgbClr val="000080"/>
                </a:solidFill>
              </a:rPr>
              <a:t>in </a:t>
            </a:r>
            <a:r>
              <a:rPr lang="en-US" sz="2200" dirty="0" err="1">
                <a:solidFill>
                  <a:srgbClr val="94558D"/>
                </a:solidFill>
              </a:rPr>
              <a:t>self</a:t>
            </a:r>
            <a:r>
              <a:rPr lang="en-US" sz="2200" dirty="0" err="1"/>
              <a:t>.get_players</a:t>
            </a:r>
            <a:r>
              <a:rPr lang="en-US" sz="2200" dirty="0"/>
              <a:t>():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qs</a:t>
            </a:r>
            <a:r>
              <a:rPr lang="en-US" sz="2200" dirty="0"/>
              <a:t> = </a:t>
            </a:r>
            <a:r>
              <a:rPr lang="en-US" sz="2200" dirty="0" err="1"/>
              <a:t>Constants.question_sets.copy</a:t>
            </a:r>
            <a:r>
              <a:rPr lang="en-US" sz="2200" dirty="0"/>
              <a:t>()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b="1" dirty="0">
                <a:solidFill>
                  <a:srgbClr val="000080"/>
                </a:solidFill>
              </a:rPr>
              <a:t>for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000080"/>
                </a:solidFill>
              </a:rPr>
              <a:t>in </a:t>
            </a:r>
            <a:r>
              <a:rPr lang="en-US" sz="2200" dirty="0" err="1"/>
              <a:t>qs</a:t>
            </a:r>
            <a:r>
              <a:rPr lang="en-US" sz="2200" dirty="0"/>
              <a:t>:</a:t>
            </a:r>
            <a:br>
              <a:rPr lang="en-US" sz="2200" dirty="0"/>
            </a:br>
            <a:r>
              <a:rPr lang="en-US" sz="2200" dirty="0"/>
              <a:t>                    </a:t>
            </a:r>
            <a:r>
              <a:rPr lang="en-US" sz="2200" dirty="0" err="1"/>
              <a:t>random.shuffle</a:t>
            </a:r>
            <a:r>
              <a:rPr lang="en-US" sz="2200" dirty="0"/>
              <a:t>(</a:t>
            </a:r>
            <a:r>
              <a:rPr lang="en-US" sz="2200" dirty="0" err="1"/>
              <a:t>i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random.shuffle</a:t>
            </a:r>
            <a:r>
              <a:rPr lang="en-US" sz="2200" dirty="0"/>
              <a:t>(</a:t>
            </a:r>
            <a:r>
              <a:rPr lang="en-US" sz="2200" dirty="0" err="1"/>
              <a:t>qs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                </a:t>
            </a:r>
            <a:r>
              <a:rPr lang="en-US" sz="2200" dirty="0" err="1"/>
              <a:t>p.qs_order</a:t>
            </a:r>
            <a:r>
              <a:rPr lang="en-US" sz="2200" dirty="0"/>
              <a:t> = </a:t>
            </a:r>
            <a:r>
              <a:rPr lang="en-US" sz="2200" dirty="0" err="1"/>
              <a:t>json.dumps</a:t>
            </a:r>
            <a:r>
              <a:rPr lang="en-US" sz="2200" dirty="0"/>
              <a:t>(</a:t>
            </a:r>
            <a:r>
              <a:rPr lang="en-US" sz="2200" dirty="0" err="1"/>
              <a:t>qs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239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randomization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1283" y="1687354"/>
            <a:ext cx="9144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/>
            </a:r>
            <a:br>
              <a:rPr lang="en-US" sz="3000" dirty="0"/>
            </a:br>
            <a:r>
              <a:rPr lang="en-US" sz="3000" b="1" dirty="0">
                <a:solidFill>
                  <a:srgbClr val="000080"/>
                </a:solidFill>
              </a:rPr>
              <a:t>class </a:t>
            </a:r>
            <a:r>
              <a:rPr lang="en-US" sz="3000" dirty="0"/>
              <a:t>Survey1(</a:t>
            </a:r>
            <a:r>
              <a:rPr lang="en-US" sz="3000" dirty="0" err="1"/>
              <a:t>SurveyPage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</a:t>
            </a:r>
            <a:r>
              <a:rPr lang="en-US" sz="3000" b="1" dirty="0" err="1">
                <a:solidFill>
                  <a:srgbClr val="000080"/>
                </a:solidFill>
              </a:rPr>
              <a:t>def</a:t>
            </a:r>
            <a:r>
              <a:rPr lang="en-US" sz="3000" b="1" dirty="0">
                <a:solidFill>
                  <a:srgbClr val="000080"/>
                </a:solidFill>
              </a:rPr>
              <a:t> </a:t>
            </a:r>
            <a:r>
              <a:rPr lang="en-US" sz="3000" dirty="0" err="1"/>
              <a:t>get_form_fields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94558D"/>
                </a:solidFill>
              </a:rPr>
              <a:t>self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    </a:t>
            </a:r>
            <a:r>
              <a:rPr lang="en-US" sz="3000" b="1" dirty="0">
                <a:solidFill>
                  <a:srgbClr val="000080"/>
                </a:solidFill>
              </a:rPr>
              <a:t>return </a:t>
            </a:r>
            <a:r>
              <a:rPr lang="en-US" sz="3000" dirty="0" err="1"/>
              <a:t>json.loads</a:t>
            </a:r>
            <a:r>
              <a:rPr lang="en-US" sz="3000" dirty="0"/>
              <a:t>(</a:t>
            </a:r>
            <a:r>
              <a:rPr lang="en-US" sz="3000" dirty="0" err="1">
                <a:solidFill>
                  <a:srgbClr val="94558D"/>
                </a:solidFill>
              </a:rPr>
              <a:t>self</a:t>
            </a:r>
            <a:r>
              <a:rPr lang="en-US" sz="3000" dirty="0" err="1"/>
              <a:t>.player.qs_order</a:t>
            </a:r>
            <a:r>
              <a:rPr lang="en-US" sz="3000" dirty="0"/>
              <a:t>)[</a:t>
            </a:r>
            <a:r>
              <a:rPr lang="en-US" sz="3000" dirty="0">
                <a:solidFill>
                  <a:srgbClr val="0000FF"/>
                </a:solidFill>
              </a:rPr>
              <a:t>0</a:t>
            </a:r>
            <a:r>
              <a:rPr lang="en-US" sz="3000" dirty="0"/>
              <a:t>]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b="1" dirty="0">
                <a:solidFill>
                  <a:srgbClr val="000080"/>
                </a:solidFill>
              </a:rPr>
              <a:t>class </a:t>
            </a:r>
            <a:r>
              <a:rPr lang="en-US" sz="3000" dirty="0"/>
              <a:t>Survey2(</a:t>
            </a:r>
            <a:r>
              <a:rPr lang="en-US" sz="3000" dirty="0" err="1"/>
              <a:t>SurveyPage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</a:t>
            </a:r>
            <a:r>
              <a:rPr lang="en-US" sz="3000" b="1" dirty="0" err="1">
                <a:solidFill>
                  <a:srgbClr val="000080"/>
                </a:solidFill>
              </a:rPr>
              <a:t>def</a:t>
            </a:r>
            <a:r>
              <a:rPr lang="en-US" sz="3000" b="1" dirty="0">
                <a:solidFill>
                  <a:srgbClr val="000080"/>
                </a:solidFill>
              </a:rPr>
              <a:t> </a:t>
            </a:r>
            <a:r>
              <a:rPr lang="en-US" sz="3000" dirty="0" err="1"/>
              <a:t>get_form_fields</a:t>
            </a:r>
            <a:r>
              <a:rPr lang="en-US" sz="3000" dirty="0"/>
              <a:t>(</a:t>
            </a:r>
            <a:r>
              <a:rPr lang="en-US" sz="3000" dirty="0">
                <a:solidFill>
                  <a:srgbClr val="94558D"/>
                </a:solidFill>
              </a:rPr>
              <a:t>self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        </a:t>
            </a:r>
            <a:r>
              <a:rPr lang="en-US" sz="3000" b="1" dirty="0">
                <a:solidFill>
                  <a:srgbClr val="000080"/>
                </a:solidFill>
              </a:rPr>
              <a:t>return </a:t>
            </a:r>
            <a:r>
              <a:rPr lang="en-US" sz="3000" dirty="0" err="1"/>
              <a:t>json.loads</a:t>
            </a:r>
            <a:r>
              <a:rPr lang="en-US" sz="3000" dirty="0"/>
              <a:t>(</a:t>
            </a:r>
            <a:r>
              <a:rPr lang="en-US" sz="3000" dirty="0" err="1">
                <a:solidFill>
                  <a:srgbClr val="94558D"/>
                </a:solidFill>
              </a:rPr>
              <a:t>self</a:t>
            </a:r>
            <a:r>
              <a:rPr lang="en-US" sz="3000" dirty="0" err="1"/>
              <a:t>.player.qs_order</a:t>
            </a:r>
            <a:r>
              <a:rPr lang="en-US" sz="3000" dirty="0"/>
              <a:t>)[</a:t>
            </a:r>
            <a:r>
              <a:rPr lang="en-US" sz="3000" dirty="0">
                <a:solidFill>
                  <a:srgbClr val="0000FF"/>
                </a:solidFill>
              </a:rPr>
              <a:t>1</a:t>
            </a:r>
            <a:r>
              <a:rPr lang="en-US" sz="3000" dirty="0"/>
              <a:t>]</a:t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341" y="1739900"/>
            <a:ext cx="5346700" cy="51181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68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example: SVO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382" y="2011204"/>
            <a:ext cx="10333367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hlinkClick r:id="rId2"/>
              </a:rPr>
              <a:t>https://</a:t>
            </a:r>
            <a:r>
              <a:rPr lang="en-US" sz="3000" dirty="0" smtClean="0">
                <a:hlinkClick r:id="rId2"/>
              </a:rPr>
              <a:t>github.com/chapkovski/svo</a:t>
            </a:r>
            <a:endParaRPr lang="en-US" sz="3000" dirty="0" smtClean="0"/>
          </a:p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smtClean="0">
                <a:hlinkClick r:id="rId3"/>
              </a:rPr>
              <a:t>svomeasure.herokuapp.com</a:t>
            </a:r>
            <a:r>
              <a:rPr lang="en-US" sz="3000" dirty="0" smtClean="0"/>
              <a:t> </a:t>
            </a:r>
          </a:p>
          <a:p>
            <a:endParaRPr lang="en-US" sz="3000" dirty="0"/>
          </a:p>
          <a:p>
            <a:endParaRPr lang="en-US" sz="3000" dirty="0" smtClean="0"/>
          </a:p>
          <a:p>
            <a:r>
              <a:rPr lang="en-US" sz="2500" b="1" dirty="0" err="1"/>
              <a:t>def</a:t>
            </a:r>
            <a:r>
              <a:rPr lang="en-US" sz="2500" b="1" dirty="0"/>
              <a:t> </a:t>
            </a:r>
            <a:r>
              <a:rPr lang="en-US" sz="2500" dirty="0" err="1"/>
              <a:t>get_form_fields</a:t>
            </a:r>
            <a:r>
              <a:rPr lang="en-US" sz="2500" dirty="0"/>
              <a:t>(self):</a:t>
            </a:r>
            <a:br>
              <a:rPr lang="en-US" sz="2500" dirty="0"/>
            </a:br>
            <a:r>
              <a:rPr lang="en-US" sz="2500" dirty="0"/>
              <a:t>    </a:t>
            </a:r>
            <a:r>
              <a:rPr lang="en-US" sz="2500" dirty="0" err="1"/>
              <a:t>qs</a:t>
            </a:r>
            <a:r>
              <a:rPr lang="en-US" sz="2500" dirty="0"/>
              <a:t> = [</a:t>
            </a:r>
            <a:r>
              <a:rPr lang="en-US" sz="2500" b="1" dirty="0"/>
              <a:t>'</a:t>
            </a:r>
            <a:r>
              <a:rPr lang="en-US" sz="2500" b="1" dirty="0" err="1"/>
              <a:t>svo</a:t>
            </a:r>
            <a:r>
              <a:rPr lang="en-US" sz="2500" b="1" dirty="0"/>
              <a:t>{}</a:t>
            </a:r>
            <a:r>
              <a:rPr lang="en-US" sz="2500" b="1" dirty="0" err="1"/>
              <a:t>dec</a:t>
            </a:r>
            <a:r>
              <a:rPr lang="en-US" sz="2500" b="1" dirty="0"/>
              <a:t>'</a:t>
            </a:r>
            <a:r>
              <a:rPr lang="en-US" sz="2500" dirty="0"/>
              <a:t>.format(</a:t>
            </a:r>
            <a:r>
              <a:rPr lang="en-US" sz="2500" dirty="0" err="1"/>
              <a:t>i</a:t>
            </a:r>
            <a:r>
              <a:rPr lang="en-US" sz="2500" dirty="0"/>
              <a:t>) </a:t>
            </a:r>
            <a:r>
              <a:rPr lang="en-US" sz="2500" b="1" dirty="0"/>
              <a:t>for </a:t>
            </a:r>
            <a:r>
              <a:rPr lang="en-US" sz="2500" dirty="0" err="1"/>
              <a:t>i</a:t>
            </a:r>
            <a:r>
              <a:rPr lang="en-US" sz="2500" dirty="0"/>
              <a:t> </a:t>
            </a:r>
            <a:r>
              <a:rPr lang="en-US" sz="2500" b="1" dirty="0"/>
              <a:t>in </a:t>
            </a:r>
            <a:r>
              <a:rPr lang="en-US" sz="2500" dirty="0" err="1"/>
              <a:t>json.loads</a:t>
            </a:r>
            <a:r>
              <a:rPr lang="en-US" sz="2500" dirty="0"/>
              <a:t>(</a:t>
            </a:r>
            <a:r>
              <a:rPr lang="en-US" sz="2500" dirty="0" err="1"/>
              <a:t>self.player.item_order</a:t>
            </a:r>
            <a:r>
              <a:rPr lang="en-US" sz="2500" dirty="0"/>
              <a:t>)]</a:t>
            </a:r>
            <a:br>
              <a:rPr lang="en-US" sz="2500" dirty="0"/>
            </a:br>
            <a:r>
              <a:rPr lang="en-US" sz="2500" dirty="0"/>
              <a:t>    </a:t>
            </a:r>
            <a:r>
              <a:rPr lang="en-US" sz="2500" b="1" dirty="0"/>
              <a:t>return </a:t>
            </a:r>
            <a:r>
              <a:rPr lang="en-US" sz="2500" dirty="0" err="1"/>
              <a:t>qs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151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382" y="2011204"/>
            <a:ext cx="103333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before_next_page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self.request.POST.get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'back'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) ==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'1'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    self._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index_in_pages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-= 2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    self.participant._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index_in_pages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-= 2</a:t>
            </a: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getattr</a:t>
            </a:r>
            <a:r>
              <a:rPr lang="en-US" dirty="0" smtClean="0"/>
              <a:t>, </a:t>
            </a:r>
            <a:r>
              <a:rPr lang="en-US" dirty="0" err="1" smtClean="0"/>
              <a:t>setattr</a:t>
            </a:r>
            <a:r>
              <a:rPr lang="en-US" dirty="0" smtClean="0"/>
              <a:t>, adding several fields in a row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382" y="2011204"/>
            <a:ext cx="1033336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/>
              <a:t>in range</a:t>
            </a:r>
            <a:r>
              <a:rPr lang="en-US" sz="2400" dirty="0"/>
              <a:t>(</a:t>
            </a:r>
            <a:r>
              <a:rPr lang="en-US" sz="2400" dirty="0"/>
              <a:t>10</a:t>
            </a:r>
            <a:r>
              <a:rPr lang="en-US" sz="2400" dirty="0"/>
              <a:t>):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Player.add_to_class</a:t>
            </a:r>
            <a:r>
              <a:rPr lang="en-US" sz="2400" dirty="0"/>
              <a:t>(</a:t>
            </a:r>
            <a:r>
              <a:rPr lang="en-US" sz="2400" dirty="0" err="1"/>
              <a:t>f'a</a:t>
            </a:r>
            <a:r>
              <a:rPr lang="en-US" sz="2400" dirty="0"/>
              <a:t>{</a:t>
            </a:r>
            <a:r>
              <a:rPr lang="en-US" sz="2400" dirty="0" err="1"/>
              <a:t>i</a:t>
            </a:r>
            <a:r>
              <a:rPr lang="en-US" sz="2400" dirty="0"/>
              <a:t>}', </a:t>
            </a:r>
            <a:r>
              <a:rPr lang="en-US" sz="2400" dirty="0" err="1"/>
              <a:t>models.IntegerField</a:t>
            </a:r>
            <a:r>
              <a:rPr lang="en-US" sz="2400" dirty="0" smtClean="0"/>
              <a:t>())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getattr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(Player, 'a1')</a:t>
            </a:r>
          </a:p>
          <a:p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setattr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(Player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'a1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', 1)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6155" y="3244334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getattr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(Player, 'a1')</a:t>
            </a:r>
          </a:p>
        </p:txBody>
      </p:sp>
    </p:spTree>
    <p:extLst>
      <p:ext uri="{BB962C8B-B14F-4D97-AF65-F5344CB8AC3E}">
        <p14:creationId xmlns:p14="http://schemas.microsoft.com/office/powerpoint/2010/main" val="33743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 things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382" y="2011204"/>
            <a:ext cx="1033336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get_FOO_display</a:t>
            </a:r>
            <a:r>
              <a:rPr lang="en-US" sz="2400" dirty="0" smtClean="0"/>
              <a:t> from choices</a:t>
            </a:r>
          </a:p>
          <a:p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Inheriting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{% </a:t>
            </a:r>
            <a:r>
              <a:rPr lang="en-US" b="1" dirty="0"/>
              <a:t>extends "global/</a:t>
            </a:r>
            <a:r>
              <a:rPr lang="en-US" b="1" dirty="0" err="1"/>
              <a:t>Page.html</a:t>
            </a:r>
            <a:r>
              <a:rPr lang="en-US" b="1" dirty="0"/>
              <a:t>"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load </a:t>
            </a:r>
            <a:r>
              <a:rPr lang="en-US" b="1" dirty="0" err="1"/>
              <a:t>otree</a:t>
            </a:r>
            <a:r>
              <a:rPr lang="en-US" b="1" dirty="0"/>
              <a:t> static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</a:t>
            </a:r>
            <a:r>
              <a:rPr lang="en-US" b="1" dirty="0" err="1"/>
              <a:t>global_styles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</a:t>
            </a:r>
            <a:r>
              <a:rPr lang="en-US" b="1" dirty="0" err="1"/>
              <a:t>global_scripts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/>
              <a:t>block content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/>
              <a:t>block </a:t>
            </a:r>
            <a:r>
              <a:rPr lang="en-US" b="1" dirty="0" err="1"/>
              <a:t>inner_content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div class="m-5"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{% </a:t>
            </a:r>
            <a:r>
              <a:rPr lang="en-US" b="1" dirty="0" err="1"/>
              <a:t>next_button</a:t>
            </a:r>
            <a:r>
              <a:rPr lang="en-US" b="1" dirty="0"/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&lt;/</a:t>
            </a:r>
            <a:r>
              <a:rPr lang="en-US" b="1" dirty="0"/>
              <a:t>div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{% </a:t>
            </a:r>
            <a:r>
              <a:rPr lang="en-US" b="1" dirty="0"/>
              <a:t>include 'global/</a:t>
            </a:r>
            <a:r>
              <a:rPr lang="en-US" b="1" dirty="0" err="1"/>
              <a:t>footer.html</a:t>
            </a:r>
            <a:r>
              <a:rPr lang="en-US" b="1" dirty="0"/>
              <a:t>'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/>
              <a:t>endblock</a:t>
            </a:r>
            <a:r>
              <a:rPr lang="en-US" b="1" dirty="0"/>
              <a:t> </a:t>
            </a:r>
            <a:r>
              <a:rPr lang="en-US" dirty="0"/>
              <a:t>%}</a:t>
            </a:r>
          </a:p>
        </p:txBody>
      </p:sp>
      <p:sp>
        <p:nvSpPr>
          <p:cNvPr id="4" name="Rectangle 3"/>
          <p:cNvSpPr/>
          <p:nvPr/>
        </p:nvSpPr>
        <p:spPr>
          <a:xfrm>
            <a:off x="7320196" y="208419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extends </a:t>
            </a:r>
            <a:r>
              <a:rPr lang="en-US" b="1" dirty="0">
                <a:solidFill>
                  <a:srgbClr val="008000"/>
                </a:solidFill>
              </a:rPr>
              <a:t>"global/</a:t>
            </a:r>
            <a:r>
              <a:rPr lang="en-US" b="1" dirty="0" err="1">
                <a:solidFill>
                  <a:srgbClr val="008000"/>
                </a:solidFill>
              </a:rPr>
              <a:t>PageExt.html</a:t>
            </a:r>
            <a:r>
              <a:rPr lang="en-US" b="1" dirty="0">
                <a:solidFill>
                  <a:srgbClr val="008000"/>
                </a:solidFill>
              </a:rPr>
              <a:t>"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load </a:t>
            </a:r>
            <a:r>
              <a:rPr lang="en-US" b="1" dirty="0" err="1">
                <a:solidFill>
                  <a:srgbClr val="0000FF"/>
                </a:solidFill>
              </a:rPr>
              <a:t>otree</a:t>
            </a:r>
            <a:r>
              <a:rPr lang="en-US" b="1" dirty="0">
                <a:solidFill>
                  <a:srgbClr val="0000FF"/>
                </a:solidFill>
              </a:rPr>
              <a:t> static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block </a:t>
            </a:r>
            <a:r>
              <a:rPr lang="en-US" b="1" dirty="0">
                <a:solidFill>
                  <a:srgbClr val="0000FF"/>
                </a:solidFill>
              </a:rPr>
              <a:t>title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Intro 1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>
                <a:solidFill>
                  <a:srgbClr val="000080"/>
                </a:solidFill>
              </a:rPr>
              <a:t>endblock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>
                <a:solidFill>
                  <a:srgbClr val="000080"/>
                </a:solidFill>
              </a:rPr>
              <a:t>block </a:t>
            </a:r>
            <a:r>
              <a:rPr lang="en-US" b="1" dirty="0" err="1">
                <a:solidFill>
                  <a:srgbClr val="0000FF"/>
                </a:solidFill>
              </a:rPr>
              <a:t>inner_content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>
                <a:solidFill>
                  <a:srgbClr val="000080"/>
                </a:solidFill>
              </a:rPr>
              <a:t>div</a:t>
            </a:r>
            <a:r>
              <a:rPr lang="en-US" dirty="0"/>
              <a:t>&gt;Something here - intro&lt;/</a:t>
            </a:r>
            <a:r>
              <a:rPr lang="en-US" b="1" dirty="0">
                <a:solidFill>
                  <a:srgbClr val="000080"/>
                </a:solidFill>
              </a:rPr>
              <a:t>div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{% </a:t>
            </a:r>
            <a:r>
              <a:rPr lang="en-US" b="1" dirty="0" err="1">
                <a:solidFill>
                  <a:srgbClr val="000080"/>
                </a:solidFill>
              </a:rPr>
              <a:t>endblock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/>
              <a:t>%}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his/her/other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8966</TotalTime>
  <Words>1634</Words>
  <Application>Microsoft Macintosh PowerPoint</Application>
  <PresentationFormat>Widescreen</PresentationFormat>
  <Paragraphs>390</Paragraphs>
  <Slides>79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Calibri</vt:lpstr>
      <vt:lpstr>Calibri Light</vt:lpstr>
      <vt:lpstr>Consolas</vt:lpstr>
      <vt:lpstr>Courier</vt:lpstr>
      <vt:lpstr>Courier New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About, Demo and plans for today</vt:lpstr>
      <vt:lpstr>oTree: alternatives</vt:lpstr>
      <vt:lpstr>oTree</vt:lpstr>
      <vt:lpstr>oTree</vt:lpstr>
      <vt:lpstr>Some more complicated examples</vt:lpstr>
      <vt:lpstr>Let’s create our first oTree app</vt:lpstr>
      <vt:lpstr>PowerPoint Presentation</vt:lpstr>
      <vt:lpstr>PowerPoint Presentation</vt:lpstr>
      <vt:lpstr>PowerPoint Presentation</vt:lpstr>
      <vt:lpstr>Structure of oTree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ForeignKey relational databases</vt:lpstr>
      <vt:lpstr>ForeignKey relational databases</vt:lpstr>
      <vt:lpstr>Django Database structure</vt:lpstr>
      <vt:lpstr>ForeignKey relational databases</vt:lpstr>
      <vt:lpstr>Django ORM</vt:lpstr>
      <vt:lpstr>Anatomy of models.py</vt:lpstr>
      <vt:lpstr>Anatomy of an oTree Page</vt:lpstr>
      <vt:lpstr>anatomy of oTree </vt:lpstr>
      <vt:lpstr>Methods of an oTree Page/WaitPage</vt:lpstr>
      <vt:lpstr>First step: information about gender</vt:lpstr>
      <vt:lpstr>models.py – field definition</vt:lpstr>
      <vt:lpstr>Anatomy of an oTree Page</vt:lpstr>
      <vt:lpstr>Gender.html template</vt:lpstr>
      <vt:lpstr>Templates: using variables</vt:lpstr>
      <vt:lpstr>Templates: loops, conditions</vt:lpstr>
      <vt:lpstr>Templates</vt:lpstr>
      <vt:lpstr>Static files: images, css, javascript</vt:lpstr>
      <vt:lpstr>Templates</vt:lpstr>
      <vt:lpstr>GIT</vt:lpstr>
      <vt:lpstr>Heroku</vt:lpstr>
      <vt:lpstr>Posting experiments on mTurk</vt:lpstr>
      <vt:lpstr>Creating new app</vt:lpstr>
      <vt:lpstr>Conditions on showing pages</vt:lpstr>
      <vt:lpstr>Constants</vt:lpstr>
      <vt:lpstr>Contribution decision</vt:lpstr>
      <vt:lpstr>Payoff calculation line by line</vt:lpstr>
      <vt:lpstr>Obtaining data from other players</vt:lpstr>
      <vt:lpstr>Obtaining data from previous rounds</vt:lpstr>
      <vt:lpstr>Results: other players</vt:lpstr>
      <vt:lpstr>Results: showing previous rounds</vt:lpstr>
      <vt:lpstr>Average group contributions across rounds</vt:lpstr>
      <vt:lpstr>Results page:</vt:lpstr>
      <vt:lpstr>Final results:</vt:lpstr>
      <vt:lpstr>Treatments</vt:lpstr>
      <vt:lpstr>Updated constants:</vt:lpstr>
      <vt:lpstr>Configurating session</vt:lpstr>
      <vt:lpstr>Generating treatment info</vt:lpstr>
      <vt:lpstr>Making instructions flexible</vt:lpstr>
      <vt:lpstr>Dynamic min/max</vt:lpstr>
      <vt:lpstr>Resulting data</vt:lpstr>
      <vt:lpstr>timeouts</vt:lpstr>
      <vt:lpstr>shuffling players</vt:lpstr>
      <vt:lpstr>Rooms:</vt:lpstr>
      <vt:lpstr>Charts  </vt:lpstr>
      <vt:lpstr>oTree extensions and add-ons</vt:lpstr>
      <vt:lpstr>Dynamic set of forms</vt:lpstr>
      <vt:lpstr>Dynamic set of choices</vt:lpstr>
      <vt:lpstr>Randomizing treatments</vt:lpstr>
      <vt:lpstr>Roles</vt:lpstr>
      <vt:lpstr>Conditional view based on role</vt:lpstr>
      <vt:lpstr>Question randomization</vt:lpstr>
      <vt:lpstr>Question randomization</vt:lpstr>
      <vt:lpstr>More complicated example: SVO</vt:lpstr>
      <vt:lpstr>Back page</vt:lpstr>
      <vt:lpstr>getattr, setattr, adding several fields in a row</vt:lpstr>
      <vt:lpstr>Minor things</vt:lpstr>
      <vt:lpstr>Inheriting templates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141</cp:revision>
  <cp:lastPrinted>2018-05-22T07:03:01Z</cp:lastPrinted>
  <dcterms:created xsi:type="dcterms:W3CDTF">2018-05-14T20:05:36Z</dcterms:created>
  <dcterms:modified xsi:type="dcterms:W3CDTF">2019-01-29T17:39:41Z</dcterms:modified>
</cp:coreProperties>
</file>